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
  </p:notesMasterIdLst>
  <p:sldIdLst>
    <p:sldId id="256" r:id="rId2"/>
    <p:sldId id="263" r:id="rId3"/>
    <p:sldId id="257" r:id="rId4"/>
    <p:sldId id="267" r:id="rId5"/>
    <p:sldId id="262" r:id="rId6"/>
    <p:sldId id="264" r:id="rId7"/>
    <p:sldId id="265" r:id="rId8"/>
    <p:sldId id="266" r:id="rId9"/>
    <p:sldId id="259" r:id="rId10"/>
    <p:sldId id="261" r:id="rId11"/>
    <p:sldId id="268" r:id="rId12"/>
  </p:sldIdLst>
  <p:sldSz cx="12192000" cy="6858000"/>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1" autoAdjust="0"/>
    <p:restoredTop sz="83434" autoAdjust="0"/>
  </p:normalViewPr>
  <p:slideViewPr>
    <p:cSldViewPr snapToGrid="0">
      <p:cViewPr varScale="1">
        <p:scale>
          <a:sx n="74" d="100"/>
          <a:sy n="74" d="100"/>
        </p:scale>
        <p:origin x="105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9780"/>
          </a:xfrm>
          <a:prstGeom prst="rect">
            <a:avLst/>
          </a:prstGeom>
        </p:spPr>
        <p:txBody>
          <a:bodyPr vert="horz" lIns="93936" tIns="46968" rIns="93936" bIns="46968" rtlCol="0"/>
          <a:lstStyle>
            <a:lvl1pPr algn="r">
              <a:defRPr sz="1200"/>
            </a:lvl1pPr>
          </a:lstStyle>
          <a:p>
            <a:fld id="{BAE9E636-959D-4E4D-A17C-27C3776BD1C0}" type="datetimeFigureOut">
              <a:rPr lang="en-US" smtClean="0"/>
              <a:t>1/6/2015</a:t>
            </a:fld>
            <a:endParaRPr lang="en-US"/>
          </a:p>
        </p:txBody>
      </p:sp>
      <p:sp>
        <p:nvSpPr>
          <p:cNvPr id="4" name="Slide Image Placeholder 3"/>
          <p:cNvSpPr>
            <a:spLocks noGrp="1" noRot="1" noChangeAspect="1"/>
          </p:cNvSpPr>
          <p:nvPr>
            <p:ph type="sldImg" idx="2"/>
          </p:nvPr>
        </p:nvSpPr>
        <p:spPr>
          <a:xfrm>
            <a:off x="728663" y="1169988"/>
            <a:ext cx="5619750" cy="3160712"/>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505980"/>
            <a:ext cx="5661660" cy="3686711"/>
          </a:xfrm>
          <a:prstGeom prst="rect">
            <a:avLst/>
          </a:prstGeom>
        </p:spPr>
        <p:txBody>
          <a:bodyPr vert="horz" lIns="93936" tIns="46968" rIns="93936" bIns="4696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7"/>
            <a:ext cx="3066733" cy="469779"/>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9779"/>
          </a:xfrm>
          <a:prstGeom prst="rect">
            <a:avLst/>
          </a:prstGeom>
        </p:spPr>
        <p:txBody>
          <a:bodyPr vert="horz" lIns="93936" tIns="46968" rIns="93936" bIns="46968" rtlCol="0" anchor="b"/>
          <a:lstStyle>
            <a:lvl1pPr algn="r">
              <a:defRPr sz="1200"/>
            </a:lvl1pPr>
          </a:lstStyle>
          <a:p>
            <a:fld id="{E9FCC21E-FBA8-4636-B46E-7BDD2C57F82C}" type="slidenum">
              <a:rPr lang="en-US" smtClean="0"/>
              <a:t>‹#›</a:t>
            </a:fld>
            <a:endParaRPr lang="en-US"/>
          </a:p>
        </p:txBody>
      </p:sp>
    </p:spTree>
    <p:extLst>
      <p:ext uri="{BB962C8B-B14F-4D97-AF65-F5344CB8AC3E}">
        <p14:creationId xmlns:p14="http://schemas.microsoft.com/office/powerpoint/2010/main" val="1071731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9FCC21E-FBA8-4636-B46E-7BDD2C57F82C}" type="slidenum">
              <a:rPr lang="en-US" smtClean="0"/>
              <a:t>1</a:t>
            </a:fld>
            <a:endParaRPr lang="en-US"/>
          </a:p>
        </p:txBody>
      </p:sp>
    </p:spTree>
    <p:extLst>
      <p:ext uri="{BB962C8B-B14F-4D97-AF65-F5344CB8AC3E}">
        <p14:creationId xmlns:p14="http://schemas.microsoft.com/office/powerpoint/2010/main" val="744082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Realistic emotions</a:t>
            </a:r>
          </a:p>
          <a:p>
            <a:r>
              <a:rPr lang="en-US" dirty="0" smtClean="0"/>
              <a:t>Cia</a:t>
            </a:r>
          </a:p>
          <a:p>
            <a:pPr lvl="1"/>
            <a:r>
              <a:rPr lang="en-US" dirty="0" smtClean="0"/>
              <a:t>Intelligent</a:t>
            </a:r>
          </a:p>
          <a:p>
            <a:pPr lvl="1"/>
            <a:r>
              <a:rPr lang="en-US" dirty="0" smtClean="0"/>
              <a:t>Thorough</a:t>
            </a:r>
          </a:p>
          <a:p>
            <a:pPr lvl="1"/>
            <a:r>
              <a:rPr lang="en-US" dirty="0" smtClean="0"/>
              <a:t>Moral compass</a:t>
            </a:r>
          </a:p>
          <a:p>
            <a:r>
              <a:rPr lang="en-US" dirty="0" smtClean="0"/>
              <a:t>Strongly Recommend</a:t>
            </a:r>
          </a:p>
          <a:p>
            <a:r>
              <a:rPr lang="en-US" dirty="0"/>
              <a:t>I couldn’t stop. </a:t>
            </a:r>
          </a:p>
          <a:p>
            <a:r>
              <a:rPr lang="en-US" dirty="0"/>
              <a:t>binge-read</a:t>
            </a:r>
            <a:br>
              <a:rPr lang="en-US" dirty="0"/>
            </a:br>
            <a:r>
              <a:rPr lang="en-US" dirty="0"/>
              <a:t>all Dystopian Young Adult readers</a:t>
            </a:r>
          </a:p>
          <a:p>
            <a:r>
              <a:rPr lang="en-US" dirty="0"/>
              <a:t>‘what would you do’</a:t>
            </a:r>
          </a:p>
          <a:p>
            <a:r>
              <a:rPr lang="en-US" dirty="0"/>
              <a:t> missing a long lasting ‘after taste’ </a:t>
            </a:r>
          </a:p>
          <a:p>
            <a:r>
              <a:rPr lang="en-US" dirty="0"/>
              <a:t>I have taken so much from this book </a:t>
            </a:r>
          </a:p>
          <a:p>
            <a:endParaRPr lang="en-US" dirty="0"/>
          </a:p>
        </p:txBody>
      </p:sp>
      <p:sp>
        <p:nvSpPr>
          <p:cNvPr id="4" name="Slide Number Placeholder 3"/>
          <p:cNvSpPr>
            <a:spLocks noGrp="1"/>
          </p:cNvSpPr>
          <p:nvPr>
            <p:ph type="sldNum" sz="quarter" idx="10"/>
          </p:nvPr>
        </p:nvSpPr>
        <p:spPr/>
        <p:txBody>
          <a:bodyPr/>
          <a:lstStyle/>
          <a:p>
            <a:fld id="{E9FCC21E-FBA8-4636-B46E-7BDD2C57F82C}" type="slidenum">
              <a:rPr lang="en-US" smtClean="0"/>
              <a:t>10</a:t>
            </a:fld>
            <a:endParaRPr lang="en-US"/>
          </a:p>
        </p:txBody>
      </p:sp>
    </p:spTree>
    <p:extLst>
      <p:ext uri="{BB962C8B-B14F-4D97-AF65-F5344CB8AC3E}">
        <p14:creationId xmlns:p14="http://schemas.microsoft.com/office/powerpoint/2010/main" val="2641407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0" i="0" kern="1200" dirty="0" smtClean="0">
                <a:solidFill>
                  <a:schemeClr val="tx1"/>
                </a:solidFill>
                <a:effectLst/>
                <a:latin typeface="+mn-lt"/>
                <a:ea typeface="+mn-ea"/>
                <a:cs typeface="+mn-cs"/>
              </a:rPr>
              <a:t>Works Cited</a:t>
            </a:r>
          </a:p>
          <a:p>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Breakroom</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N.p</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n.d.</a:t>
            </a:r>
            <a:r>
              <a:rPr lang="en-US" sz="1200" b="0" i="0" kern="1200" dirty="0" smtClean="0">
                <a:solidFill>
                  <a:schemeClr val="tx1"/>
                </a:solidFill>
                <a:effectLst/>
                <a:latin typeface="+mn-lt"/>
                <a:ea typeface="+mn-ea"/>
                <a:cs typeface="+mn-cs"/>
              </a:rPr>
              <a:t> Web. 05 Jan. 2015.</a:t>
            </a:r>
          </a:p>
          <a:p>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Earning+trust</a:t>
            </a:r>
            <a:r>
              <a:rPr lang="en-US" sz="1200" b="0" i="0" kern="1200" dirty="0" smtClean="0">
                <a:solidFill>
                  <a:schemeClr val="tx1"/>
                </a:solidFill>
                <a:effectLst/>
                <a:latin typeface="+mn-lt"/>
                <a:ea typeface="+mn-ea"/>
                <a:cs typeface="+mn-cs"/>
              </a:rPr>
              <a:t> - Google Search." </a:t>
            </a:r>
            <a:r>
              <a:rPr lang="en-US" sz="1200" b="0" i="1" kern="1200" dirty="0" err="1" smtClean="0">
                <a:solidFill>
                  <a:schemeClr val="tx1"/>
                </a:solidFill>
                <a:effectLst/>
                <a:latin typeface="+mn-lt"/>
                <a:ea typeface="+mn-ea"/>
                <a:cs typeface="+mn-cs"/>
              </a:rPr>
              <a:t>Earning+trust</a:t>
            </a:r>
            <a:r>
              <a:rPr lang="en-US" sz="1200" b="0" i="1" kern="1200" dirty="0" smtClean="0">
                <a:solidFill>
                  <a:schemeClr val="tx1"/>
                </a:solidFill>
                <a:effectLst/>
                <a:latin typeface="+mn-lt"/>
                <a:ea typeface="+mn-ea"/>
                <a:cs typeface="+mn-cs"/>
              </a:rPr>
              <a:t> - Google Search</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N.p</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n.d.</a:t>
            </a:r>
            <a:r>
              <a:rPr lang="en-US" sz="1200" b="0" i="0" kern="1200" dirty="0" smtClean="0">
                <a:solidFill>
                  <a:schemeClr val="tx1"/>
                </a:solidFill>
                <a:effectLst/>
                <a:latin typeface="+mn-lt"/>
                <a:ea typeface="+mn-ea"/>
                <a:cs typeface="+mn-cs"/>
              </a:rPr>
              <a:t> Web. 04 Jan. 2015.</a:t>
            </a:r>
          </a:p>
          <a:p>
            <a:r>
              <a:rPr lang="en-US" sz="1200" b="0" i="0" kern="1200" dirty="0" smtClean="0">
                <a:solidFill>
                  <a:schemeClr val="tx1"/>
                </a:solidFill>
                <a:effectLst/>
                <a:latin typeface="+mn-lt"/>
                <a:ea typeface="+mn-ea"/>
                <a:cs typeface="+mn-cs"/>
              </a:rPr>
              <a:t>"Freedom." </a:t>
            </a:r>
            <a:r>
              <a:rPr lang="en-US" sz="1200" b="0" i="1" kern="1200" dirty="0" err="1" smtClean="0">
                <a:solidFill>
                  <a:schemeClr val="tx1"/>
                </a:solidFill>
                <a:effectLst/>
                <a:latin typeface="+mn-lt"/>
                <a:ea typeface="+mn-ea"/>
                <a:cs typeface="+mn-cs"/>
              </a:rPr>
              <a:t>Alianza</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N.p</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n.d.</a:t>
            </a:r>
            <a:r>
              <a:rPr lang="en-US" sz="1200" b="0" i="0" kern="1200" dirty="0" smtClean="0">
                <a:solidFill>
                  <a:schemeClr val="tx1"/>
                </a:solidFill>
                <a:effectLst/>
                <a:latin typeface="+mn-lt"/>
                <a:ea typeface="+mn-ea"/>
                <a:cs typeface="+mn-cs"/>
              </a:rPr>
              <a:t> Web. 05 Jan. 2015.</a:t>
            </a:r>
          </a:p>
          <a:p>
            <a:r>
              <a:rPr lang="en-US" sz="1200" b="0" i="0" kern="1200" dirty="0" smtClean="0">
                <a:solidFill>
                  <a:schemeClr val="tx1"/>
                </a:solidFill>
                <a:effectLst/>
                <a:latin typeface="+mn-lt"/>
                <a:ea typeface="+mn-ea"/>
                <a:cs typeface="+mn-cs"/>
              </a:rPr>
              <a:t>Harris, William, Ph.D. Craig </a:t>
            </a:r>
            <a:r>
              <a:rPr lang="en-US" sz="1200" b="0" i="0" kern="1200" dirty="0" err="1" smtClean="0">
                <a:solidFill>
                  <a:schemeClr val="tx1"/>
                </a:solidFill>
                <a:effectLst/>
                <a:latin typeface="+mn-lt"/>
                <a:ea typeface="+mn-ea"/>
                <a:cs typeface="+mn-cs"/>
              </a:rPr>
              <a:t>Freudenrich</a:t>
            </a:r>
            <a:r>
              <a:rPr lang="en-US" sz="1200" b="0" i="0" kern="1200" dirty="0" smtClean="0">
                <a:solidFill>
                  <a:schemeClr val="tx1"/>
                </a:solidFill>
                <a:effectLst/>
                <a:latin typeface="+mn-lt"/>
                <a:ea typeface="+mn-ea"/>
                <a:cs typeface="+mn-cs"/>
              </a:rPr>
              <a:t>, and John Fuller. </a:t>
            </a:r>
            <a:r>
              <a:rPr lang="en-US" sz="1200" b="0" i="1" kern="1200" dirty="0" err="1" smtClean="0">
                <a:solidFill>
                  <a:schemeClr val="tx1"/>
                </a:solidFill>
                <a:effectLst/>
                <a:latin typeface="+mn-lt"/>
                <a:ea typeface="+mn-ea"/>
                <a:cs typeface="+mn-cs"/>
              </a:rPr>
              <a:t>HowStuffWorks</a:t>
            </a:r>
            <a:r>
              <a:rPr lang="en-US" sz="1200" b="0" i="0" kern="1200" dirty="0" smtClean="0">
                <a:solidFill>
                  <a:schemeClr val="tx1"/>
                </a:solidFill>
                <a:effectLst/>
                <a:latin typeface="+mn-lt"/>
                <a:ea typeface="+mn-ea"/>
                <a:cs typeface="+mn-cs"/>
              </a:rPr>
              <a:t>. HowStuffWorks.com, </a:t>
            </a:r>
            <a:r>
              <a:rPr lang="en-US" sz="1200" b="0" i="0" kern="1200" dirty="0" err="1" smtClean="0">
                <a:solidFill>
                  <a:schemeClr val="tx1"/>
                </a:solidFill>
                <a:effectLst/>
                <a:latin typeface="+mn-lt"/>
                <a:ea typeface="+mn-ea"/>
                <a:cs typeface="+mn-cs"/>
              </a:rPr>
              <a:t>n.d.</a:t>
            </a:r>
            <a:r>
              <a:rPr lang="en-US" sz="1200" b="0" i="0" kern="1200" dirty="0" smtClean="0">
                <a:solidFill>
                  <a:schemeClr val="tx1"/>
                </a:solidFill>
                <a:effectLst/>
                <a:latin typeface="+mn-lt"/>
                <a:ea typeface="+mn-ea"/>
                <a:cs typeface="+mn-cs"/>
              </a:rPr>
              <a:t> Web. 04 Jan. 2015.</a:t>
            </a:r>
          </a:p>
          <a:p>
            <a:r>
              <a:rPr lang="en-US" sz="1200" b="0" i="0" kern="1200" dirty="0" smtClean="0">
                <a:solidFill>
                  <a:schemeClr val="tx1"/>
                </a:solidFill>
                <a:effectLst/>
                <a:latin typeface="+mn-lt"/>
                <a:ea typeface="+mn-ea"/>
                <a:cs typeface="+mn-cs"/>
              </a:rPr>
              <a:t>"Joelle Charbonneau's YA Novel The Testing Movie Rights Picked Up By Paramount." </a:t>
            </a:r>
            <a:r>
              <a:rPr lang="en-US" sz="1200" b="0" i="1" kern="1200" dirty="0" smtClean="0">
                <a:solidFill>
                  <a:schemeClr val="tx1"/>
                </a:solidFill>
                <a:effectLst/>
                <a:latin typeface="+mn-lt"/>
                <a:ea typeface="+mn-ea"/>
                <a:cs typeface="+mn-cs"/>
              </a:rPr>
              <a:t>- CINEMABLEND</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N.p</a:t>
            </a:r>
            <a:r>
              <a:rPr lang="en-US" sz="1200" b="0" i="0" kern="1200" dirty="0" smtClean="0">
                <a:solidFill>
                  <a:schemeClr val="tx1"/>
                </a:solidFill>
                <a:effectLst/>
                <a:latin typeface="+mn-lt"/>
                <a:ea typeface="+mn-ea"/>
                <a:cs typeface="+mn-cs"/>
              </a:rPr>
              <a:t>., 06 June 2013. Web. 05 Jan. 2015.</a:t>
            </a:r>
          </a:p>
          <a:p>
            <a:r>
              <a:rPr lang="en-US" sz="1200" b="0" i="0" kern="1200" dirty="0" smtClean="0">
                <a:solidFill>
                  <a:schemeClr val="tx1"/>
                </a:solidFill>
                <a:effectLst/>
                <a:latin typeface="+mn-lt"/>
                <a:ea typeface="+mn-ea"/>
                <a:cs typeface="+mn-cs"/>
              </a:rPr>
              <a:t>"Let's Talk About TRUST." </a:t>
            </a:r>
            <a:r>
              <a:rPr lang="en-US" sz="1200" b="0" i="1" kern="1200" dirty="0" err="1" smtClean="0">
                <a:solidFill>
                  <a:schemeClr val="tx1"/>
                </a:solidFill>
                <a:effectLst/>
                <a:latin typeface="+mn-lt"/>
                <a:ea typeface="+mn-ea"/>
                <a:cs typeface="+mn-cs"/>
              </a:rPr>
              <a:t>GameSpot</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N.p</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n.d.</a:t>
            </a:r>
            <a:r>
              <a:rPr lang="en-US" sz="1200" b="0" i="0" kern="1200" dirty="0" smtClean="0">
                <a:solidFill>
                  <a:schemeClr val="tx1"/>
                </a:solidFill>
                <a:effectLst/>
                <a:latin typeface="+mn-lt"/>
                <a:ea typeface="+mn-ea"/>
                <a:cs typeface="+mn-cs"/>
              </a:rPr>
              <a:t> Web. 05 Jan. 2015.</a:t>
            </a:r>
          </a:p>
          <a:p>
            <a:r>
              <a:rPr lang="en-US" sz="1200" b="0" i="1" kern="1200" dirty="0" smtClean="0">
                <a:solidFill>
                  <a:schemeClr val="tx1"/>
                </a:solidFill>
                <a:effectLst/>
                <a:latin typeface="+mn-lt"/>
                <a:ea typeface="+mn-ea"/>
                <a:cs typeface="+mn-cs"/>
              </a:rPr>
              <a:t>The Moral</a:t>
            </a:r>
            <a:r>
              <a:rPr lang="en-US" sz="1200" b="0" i="0" kern="1200" dirty="0" smtClean="0">
                <a:solidFill>
                  <a:schemeClr val="tx1"/>
                </a:solidFill>
                <a:effectLst/>
                <a:latin typeface="+mn-lt"/>
                <a:ea typeface="+mn-ea"/>
                <a:cs typeface="+mn-cs"/>
              </a:rPr>
              <a:t>. TheMoral.ca, </a:t>
            </a:r>
            <a:r>
              <a:rPr lang="en-US" sz="1200" b="0" i="0" kern="1200" dirty="0" err="1" smtClean="0">
                <a:solidFill>
                  <a:schemeClr val="tx1"/>
                </a:solidFill>
                <a:effectLst/>
                <a:latin typeface="+mn-lt"/>
                <a:ea typeface="+mn-ea"/>
                <a:cs typeface="+mn-cs"/>
              </a:rPr>
              <a:t>n.d.</a:t>
            </a:r>
            <a:r>
              <a:rPr lang="en-US" sz="1200" b="0" i="0" kern="1200" dirty="0" smtClean="0">
                <a:solidFill>
                  <a:schemeClr val="tx1"/>
                </a:solidFill>
                <a:effectLst/>
                <a:latin typeface="+mn-lt"/>
                <a:ea typeface="+mn-ea"/>
                <a:cs typeface="+mn-cs"/>
              </a:rPr>
              <a:t> Web. 4 Jan. 2015.</a:t>
            </a:r>
          </a:p>
          <a:p>
            <a:r>
              <a:rPr lang="en-US" sz="1200" b="0" i="0" kern="1200" dirty="0" smtClean="0">
                <a:solidFill>
                  <a:schemeClr val="tx1"/>
                </a:solidFill>
                <a:effectLst/>
                <a:latin typeface="+mn-lt"/>
                <a:ea typeface="+mn-ea"/>
                <a:cs typeface="+mn-cs"/>
              </a:rPr>
              <a:t>"O ECOTEXTILES." </a:t>
            </a:r>
            <a:r>
              <a:rPr lang="en-US" sz="1200" b="0" i="1" kern="1200" dirty="0" smtClean="0">
                <a:solidFill>
                  <a:schemeClr val="tx1"/>
                </a:solidFill>
                <a:effectLst/>
                <a:latin typeface="+mn-lt"/>
                <a:ea typeface="+mn-ea"/>
                <a:cs typeface="+mn-cs"/>
              </a:rPr>
              <a:t>O ECOTEXTILES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N.p</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n.d.</a:t>
            </a:r>
            <a:r>
              <a:rPr lang="en-US" sz="1200" b="0" i="0" kern="1200" dirty="0" smtClean="0">
                <a:solidFill>
                  <a:schemeClr val="tx1"/>
                </a:solidFill>
                <a:effectLst/>
                <a:latin typeface="+mn-lt"/>
                <a:ea typeface="+mn-ea"/>
                <a:cs typeface="+mn-cs"/>
              </a:rPr>
              <a:t> Web. 01 Jan. 2015.</a:t>
            </a:r>
          </a:p>
          <a:p>
            <a:r>
              <a:rPr lang="en-US" sz="1200" b="0" i="0" kern="1200" dirty="0" smtClean="0">
                <a:solidFill>
                  <a:schemeClr val="tx1"/>
                </a:solidFill>
                <a:effectLst/>
                <a:latin typeface="+mn-lt"/>
                <a:ea typeface="+mn-ea"/>
                <a:cs typeface="+mn-cs"/>
              </a:rPr>
              <a:t>"Perception and What We “See”." </a:t>
            </a:r>
            <a:r>
              <a:rPr lang="en-US" sz="1200" b="0" i="1" kern="1200" dirty="0" smtClean="0">
                <a:solidFill>
                  <a:schemeClr val="tx1"/>
                </a:solidFill>
                <a:effectLst/>
                <a:latin typeface="+mn-lt"/>
                <a:ea typeface="+mn-ea"/>
                <a:cs typeface="+mn-cs"/>
              </a:rPr>
              <a:t>The Sports Doc Chalk Talk</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N.p</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n.d.</a:t>
            </a:r>
            <a:r>
              <a:rPr lang="en-US" sz="1200" b="0" i="0" kern="1200" dirty="0" smtClean="0">
                <a:solidFill>
                  <a:schemeClr val="tx1"/>
                </a:solidFill>
                <a:effectLst/>
                <a:latin typeface="+mn-lt"/>
                <a:ea typeface="+mn-ea"/>
                <a:cs typeface="+mn-cs"/>
              </a:rPr>
              <a:t> Web. 05 Jan. 2015.</a:t>
            </a:r>
          </a:p>
          <a:p>
            <a:r>
              <a:rPr lang="en-US" sz="1200" b="0" i="0" kern="1200" dirty="0" smtClean="0">
                <a:solidFill>
                  <a:schemeClr val="tx1"/>
                </a:solidFill>
                <a:effectLst/>
                <a:latin typeface="+mn-lt"/>
                <a:ea typeface="+mn-ea"/>
                <a:cs typeface="+mn-cs"/>
              </a:rPr>
              <a:t>"Recommendation." </a:t>
            </a:r>
            <a:r>
              <a:rPr lang="en-US" sz="1200" b="0" i="1" kern="1200" dirty="0" smtClean="0">
                <a:solidFill>
                  <a:schemeClr val="tx1"/>
                </a:solidFill>
                <a:effectLst/>
                <a:latin typeface="+mn-lt"/>
                <a:ea typeface="+mn-ea"/>
                <a:cs typeface="+mn-cs"/>
              </a:rPr>
              <a:t>10 Tips for Requesting an Academic Letter of Recommendation</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N.p</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n.d.</a:t>
            </a:r>
            <a:r>
              <a:rPr lang="en-US" sz="1200" b="0" i="0" kern="1200" dirty="0" smtClean="0">
                <a:solidFill>
                  <a:schemeClr val="tx1"/>
                </a:solidFill>
                <a:effectLst/>
                <a:latin typeface="+mn-lt"/>
                <a:ea typeface="+mn-ea"/>
                <a:cs typeface="+mn-cs"/>
              </a:rPr>
              <a:t> Web. 05 Jan. 2015.</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9FCC21E-FBA8-4636-B46E-7BDD2C57F82C}" type="slidenum">
              <a:rPr lang="en-US" smtClean="0"/>
              <a:t>11</a:t>
            </a:fld>
            <a:endParaRPr lang="en-US"/>
          </a:p>
        </p:txBody>
      </p:sp>
    </p:spTree>
    <p:extLst>
      <p:ext uri="{BB962C8B-B14F-4D97-AF65-F5344CB8AC3E}">
        <p14:creationId xmlns:p14="http://schemas.microsoft.com/office/powerpoint/2010/main" val="1307220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9FCC21E-FBA8-4636-B46E-7BDD2C57F82C}" type="slidenum">
              <a:rPr lang="en-US" smtClean="0"/>
              <a:t>2</a:t>
            </a:fld>
            <a:endParaRPr lang="en-US"/>
          </a:p>
        </p:txBody>
      </p:sp>
    </p:spTree>
    <p:extLst>
      <p:ext uri="{BB962C8B-B14F-4D97-AF65-F5344CB8AC3E}">
        <p14:creationId xmlns:p14="http://schemas.microsoft.com/office/powerpoint/2010/main" val="2590605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testing is set in a deadly post war world.</a:t>
            </a:r>
          </a:p>
          <a:p>
            <a:r>
              <a:rPr lang="en-US" dirty="0"/>
              <a:t>  The “Seven Stages of War” </a:t>
            </a:r>
          </a:p>
          <a:p>
            <a:r>
              <a:rPr lang="en-US" dirty="0"/>
              <a:t>toxic, hostile, chemical laden environment. </a:t>
            </a:r>
          </a:p>
          <a:p>
            <a:r>
              <a:rPr lang="en-US" dirty="0"/>
              <a:t>mutant hostile a</a:t>
            </a:r>
          </a:p>
          <a:p>
            <a:r>
              <a:rPr lang="en-US" dirty="0"/>
              <a:t> colonies </a:t>
            </a:r>
          </a:p>
          <a:p>
            <a:r>
              <a:rPr lang="en-US" dirty="0"/>
              <a:t>genetically engineering </a:t>
            </a:r>
          </a:p>
          <a:p>
            <a:endParaRPr lang="en-US" dirty="0"/>
          </a:p>
        </p:txBody>
      </p:sp>
      <p:sp>
        <p:nvSpPr>
          <p:cNvPr id="4" name="Slide Number Placeholder 3"/>
          <p:cNvSpPr>
            <a:spLocks noGrp="1"/>
          </p:cNvSpPr>
          <p:nvPr>
            <p:ph type="sldNum" sz="quarter" idx="10"/>
          </p:nvPr>
        </p:nvSpPr>
        <p:spPr/>
        <p:txBody>
          <a:bodyPr/>
          <a:lstStyle/>
          <a:p>
            <a:fld id="{E9FCC21E-FBA8-4636-B46E-7BDD2C57F82C}" type="slidenum">
              <a:rPr lang="en-US" smtClean="0"/>
              <a:t>3</a:t>
            </a:fld>
            <a:endParaRPr lang="en-US"/>
          </a:p>
        </p:txBody>
      </p:sp>
    </p:spTree>
    <p:extLst>
      <p:ext uri="{BB962C8B-B14F-4D97-AF65-F5344CB8AC3E}">
        <p14:creationId xmlns:p14="http://schemas.microsoft.com/office/powerpoint/2010/main" val="3741174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Cia worked all of her life to get chosen</a:t>
            </a:r>
          </a:p>
          <a:p>
            <a:r>
              <a:rPr lang="en-US" dirty="0"/>
              <a:t>passing = university </a:t>
            </a:r>
          </a:p>
          <a:p>
            <a:r>
              <a:rPr lang="en-US" dirty="0"/>
              <a:t>father - warning of “Cia, trust no one” (Charbonneau 46). </a:t>
            </a:r>
          </a:p>
          <a:p>
            <a:r>
              <a:rPr lang="en-US" dirty="0"/>
              <a:t>Cia’s knows going to the university will be life changing, </a:t>
            </a:r>
          </a:p>
          <a:p>
            <a:r>
              <a:rPr lang="en-US" dirty="0"/>
              <a:t>but she couldn’t imagine how much so it truly is.</a:t>
            </a:r>
          </a:p>
          <a:p>
            <a:r>
              <a:rPr lang="en-US" dirty="0"/>
              <a:t> </a:t>
            </a:r>
          </a:p>
          <a:p>
            <a:endParaRPr lang="en-US" dirty="0"/>
          </a:p>
        </p:txBody>
      </p:sp>
      <p:sp>
        <p:nvSpPr>
          <p:cNvPr id="4" name="Slide Number Placeholder 3"/>
          <p:cNvSpPr>
            <a:spLocks noGrp="1"/>
          </p:cNvSpPr>
          <p:nvPr>
            <p:ph type="sldNum" sz="quarter" idx="10"/>
          </p:nvPr>
        </p:nvSpPr>
        <p:spPr/>
        <p:txBody>
          <a:bodyPr/>
          <a:lstStyle/>
          <a:p>
            <a:fld id="{E9FCC21E-FBA8-4636-B46E-7BDD2C57F82C}" type="slidenum">
              <a:rPr lang="en-US" smtClean="0"/>
              <a:t>4</a:t>
            </a:fld>
            <a:endParaRPr lang="en-US"/>
          </a:p>
        </p:txBody>
      </p:sp>
    </p:spTree>
    <p:extLst>
      <p:ext uri="{BB962C8B-B14F-4D97-AF65-F5344CB8AC3E}">
        <p14:creationId xmlns:p14="http://schemas.microsoft.com/office/powerpoint/2010/main" val="2866003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Trust</a:t>
            </a:r>
          </a:p>
          <a:p>
            <a:r>
              <a:rPr lang="en-US" dirty="0" smtClean="0"/>
              <a:t>“Cia, trust no one” (The Testing 527)</a:t>
            </a:r>
          </a:p>
          <a:p>
            <a:r>
              <a:rPr lang="en-US" dirty="0" smtClean="0"/>
              <a:t>Everyone needs someone</a:t>
            </a:r>
          </a:p>
          <a:p>
            <a:pPr lvl="1"/>
            <a:r>
              <a:rPr lang="en-US" dirty="0" smtClean="0"/>
              <a:t>“</a:t>
            </a:r>
            <a:r>
              <a:rPr lang="en-US" dirty="0" err="1" smtClean="0"/>
              <a:t>Daileen</a:t>
            </a:r>
            <a:r>
              <a:rPr lang="en-US" dirty="0" smtClean="0"/>
              <a:t> needs a friend when I leave tomorrow. Will you watch out for her and keep her from being alone? Please.” (The Testing 314)</a:t>
            </a:r>
          </a:p>
          <a:p>
            <a:endParaRPr lang="en-US" dirty="0"/>
          </a:p>
        </p:txBody>
      </p:sp>
      <p:sp>
        <p:nvSpPr>
          <p:cNvPr id="4" name="Slide Number Placeholder 3"/>
          <p:cNvSpPr>
            <a:spLocks noGrp="1"/>
          </p:cNvSpPr>
          <p:nvPr>
            <p:ph type="sldNum" sz="quarter" idx="10"/>
          </p:nvPr>
        </p:nvSpPr>
        <p:spPr/>
        <p:txBody>
          <a:bodyPr/>
          <a:lstStyle/>
          <a:p>
            <a:fld id="{E9FCC21E-FBA8-4636-B46E-7BDD2C57F82C}" type="slidenum">
              <a:rPr lang="en-US" smtClean="0"/>
              <a:t>5</a:t>
            </a:fld>
            <a:endParaRPr lang="en-US"/>
          </a:p>
        </p:txBody>
      </p:sp>
    </p:spTree>
    <p:extLst>
      <p:ext uri="{BB962C8B-B14F-4D97-AF65-F5344CB8AC3E}">
        <p14:creationId xmlns:p14="http://schemas.microsoft.com/office/powerpoint/2010/main" val="2628653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Perception</a:t>
            </a:r>
          </a:p>
          <a:p>
            <a:pPr lvl="1"/>
            <a:r>
              <a:rPr lang="en-US" dirty="0" smtClean="0"/>
              <a:t>“Perception is almost as important as reality” (The Testing 3836)</a:t>
            </a:r>
          </a:p>
          <a:p>
            <a:pPr lvl="1"/>
            <a:r>
              <a:rPr lang="en-US" dirty="0" smtClean="0"/>
              <a:t>“Control is an illusion. Only a handful of people have the ability to shape their lives and the lives of those around them.” (Independent Study 397)</a:t>
            </a:r>
          </a:p>
          <a:p>
            <a:pPr lvl="1"/>
            <a:r>
              <a:rPr lang="en-US" dirty="0" err="1" smtClean="0"/>
              <a:t>Juduments</a:t>
            </a:r>
            <a:endParaRPr lang="en-US" dirty="0" smtClean="0"/>
          </a:p>
          <a:p>
            <a:pPr lvl="1"/>
            <a:r>
              <a:rPr lang="en-US" dirty="0"/>
              <a:t>“People will believe the crisis is over because they want to believe their world is safe.” (Graduation Day 425)</a:t>
            </a:r>
            <a:endParaRPr lang="en-US" dirty="0" smtClean="0"/>
          </a:p>
        </p:txBody>
      </p:sp>
      <p:sp>
        <p:nvSpPr>
          <p:cNvPr id="4" name="Slide Number Placeholder 3"/>
          <p:cNvSpPr>
            <a:spLocks noGrp="1"/>
          </p:cNvSpPr>
          <p:nvPr>
            <p:ph type="sldNum" sz="quarter" idx="10"/>
          </p:nvPr>
        </p:nvSpPr>
        <p:spPr/>
        <p:txBody>
          <a:bodyPr/>
          <a:lstStyle/>
          <a:p>
            <a:fld id="{E9FCC21E-FBA8-4636-B46E-7BDD2C57F82C}" type="slidenum">
              <a:rPr lang="en-US" smtClean="0"/>
              <a:t>6</a:t>
            </a:fld>
            <a:endParaRPr lang="en-US"/>
          </a:p>
        </p:txBody>
      </p:sp>
    </p:spTree>
    <p:extLst>
      <p:ext uri="{BB962C8B-B14F-4D97-AF65-F5344CB8AC3E}">
        <p14:creationId xmlns:p14="http://schemas.microsoft.com/office/powerpoint/2010/main" val="880648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Work ethic</a:t>
            </a:r>
          </a:p>
          <a:p>
            <a:pPr lvl="1"/>
            <a:r>
              <a:rPr lang="en-US" dirty="0" smtClean="0"/>
              <a:t>“Because despite what I have learned and what I have done, I am still the girl from Five Lakes who wants to lead and help my country. And there is so much still for me to do.” (Graduation Day  3325)</a:t>
            </a:r>
            <a:endParaRPr lang="en-US" dirty="0"/>
          </a:p>
        </p:txBody>
      </p:sp>
      <p:sp>
        <p:nvSpPr>
          <p:cNvPr id="4" name="Slide Number Placeholder 3"/>
          <p:cNvSpPr>
            <a:spLocks noGrp="1"/>
          </p:cNvSpPr>
          <p:nvPr>
            <p:ph type="sldNum" sz="quarter" idx="10"/>
          </p:nvPr>
        </p:nvSpPr>
        <p:spPr/>
        <p:txBody>
          <a:bodyPr/>
          <a:lstStyle/>
          <a:p>
            <a:fld id="{E9FCC21E-FBA8-4636-B46E-7BDD2C57F82C}" type="slidenum">
              <a:rPr lang="en-US" smtClean="0"/>
              <a:t>7</a:t>
            </a:fld>
            <a:endParaRPr lang="en-US"/>
          </a:p>
        </p:txBody>
      </p:sp>
    </p:spTree>
    <p:extLst>
      <p:ext uri="{BB962C8B-B14F-4D97-AF65-F5344CB8AC3E}">
        <p14:creationId xmlns:p14="http://schemas.microsoft.com/office/powerpoint/2010/main" val="2339068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Morals</a:t>
            </a:r>
          </a:p>
          <a:p>
            <a:pPr lvl="1"/>
            <a:r>
              <a:rPr lang="en-US" dirty="0" smtClean="0"/>
              <a:t>“To do so would be like saying their deaths don’t matter. That Dr. Barnes and his people have the right to select not only who leads but who lives and dies. He doesn’t. They don’t. No one does.” (Independent Study 367)</a:t>
            </a:r>
          </a:p>
          <a:p>
            <a:pPr lvl="1"/>
            <a:r>
              <a:rPr lang="en-US" dirty="0" smtClean="0"/>
              <a:t>“Where my beliefs were once black and white, I now see shades of gray. My father must have seen those shades, too.” (Graduation Day 757)</a:t>
            </a:r>
          </a:p>
        </p:txBody>
      </p:sp>
      <p:sp>
        <p:nvSpPr>
          <p:cNvPr id="4" name="Slide Number Placeholder 3"/>
          <p:cNvSpPr>
            <a:spLocks noGrp="1"/>
          </p:cNvSpPr>
          <p:nvPr>
            <p:ph type="sldNum" sz="quarter" idx="10"/>
          </p:nvPr>
        </p:nvSpPr>
        <p:spPr/>
        <p:txBody>
          <a:bodyPr/>
          <a:lstStyle/>
          <a:p>
            <a:fld id="{E9FCC21E-FBA8-4636-B46E-7BDD2C57F82C}" type="slidenum">
              <a:rPr lang="en-US" smtClean="0"/>
              <a:t>8</a:t>
            </a:fld>
            <a:endParaRPr lang="en-US"/>
          </a:p>
        </p:txBody>
      </p:sp>
    </p:spTree>
    <p:extLst>
      <p:ext uri="{BB962C8B-B14F-4D97-AF65-F5344CB8AC3E}">
        <p14:creationId xmlns:p14="http://schemas.microsoft.com/office/powerpoint/2010/main" val="3715588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Freedom</a:t>
            </a:r>
          </a:p>
          <a:p>
            <a:pPr lvl="1"/>
            <a:r>
              <a:rPr lang="en-US" dirty="0" smtClean="0"/>
              <a:t>“</a:t>
            </a:r>
            <a:r>
              <a:rPr lang="en-US" dirty="0"/>
              <a:t>The pain I feel makes it hard to see whether the others have survived. But when I put my head on the blood-streaked earth, I know it doesn’t matter. Whether we are dead or alive, we are better off because we are free</a:t>
            </a:r>
            <a:r>
              <a:rPr lang="en-US" dirty="0" smtClean="0"/>
              <a:t>.” (Independent Study 3063)</a:t>
            </a:r>
          </a:p>
          <a:p>
            <a:pPr lvl="1"/>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9FCC21E-FBA8-4636-B46E-7BDD2C57F82C}" type="slidenum">
              <a:rPr lang="en-US" smtClean="0"/>
              <a:t>9</a:t>
            </a:fld>
            <a:endParaRPr lang="en-US"/>
          </a:p>
        </p:txBody>
      </p:sp>
    </p:spTree>
    <p:extLst>
      <p:ext uri="{BB962C8B-B14F-4D97-AF65-F5344CB8AC3E}">
        <p14:creationId xmlns:p14="http://schemas.microsoft.com/office/powerpoint/2010/main" val="1046944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1/6/2015</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1/6/2015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1/6/2015</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1/6/2015</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1/6/2015</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1/6/2015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1/6/2015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1/6/2015</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1/6/2015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1/6/2015</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1/6/2015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1/6/2015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1/6/2015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1/6/2015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1/6/2015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1/6/2015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1/6/2015</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3632201"/>
            <a:ext cx="12192000" cy="685800"/>
          </a:xfrm>
        </p:spPr>
        <p:txBody>
          <a:bodyPr/>
          <a:lstStyle/>
          <a:p>
            <a:pPr algn="ctr"/>
            <a:r>
              <a:rPr lang="en-US" dirty="0" smtClean="0"/>
              <a:t>(The Testing, Independent Study, and Graduation Day) by </a:t>
            </a:r>
            <a:r>
              <a:rPr lang="en-US" dirty="0"/>
              <a:t>Joelle Charbonneau</a:t>
            </a:r>
          </a:p>
        </p:txBody>
      </p:sp>
      <p:sp>
        <p:nvSpPr>
          <p:cNvPr id="5" name="Rectangle 4"/>
          <p:cNvSpPr/>
          <p:nvPr/>
        </p:nvSpPr>
        <p:spPr>
          <a:xfrm>
            <a:off x="1371600" y="1958044"/>
            <a:ext cx="9448800" cy="1015663"/>
          </a:xfrm>
          <a:prstGeom prst="rect">
            <a:avLst/>
          </a:prstGeom>
        </p:spPr>
        <p:txBody>
          <a:bodyPr wrap="square">
            <a:spAutoFit/>
          </a:bodyPr>
          <a:lstStyle/>
          <a:p>
            <a:pPr algn="ctr"/>
            <a:r>
              <a:rPr lang="en-US" sz="6000" i="1" dirty="0" smtClean="0"/>
              <a:t>The Testing Trilogy</a:t>
            </a:r>
            <a:endParaRPr lang="en-US" sz="6000" dirty="0"/>
          </a:p>
        </p:txBody>
      </p:sp>
    </p:spTree>
    <p:extLst>
      <p:ext uri="{BB962C8B-B14F-4D97-AF65-F5344CB8AC3E}">
        <p14:creationId xmlns:p14="http://schemas.microsoft.com/office/powerpoint/2010/main" val="30597063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6027" y="-135082"/>
            <a:ext cx="12770428" cy="699308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sp>
        <p:nvSpPr>
          <p:cNvPr id="2" name="Title 1"/>
          <p:cNvSpPr>
            <a:spLocks noGrp="1"/>
          </p:cNvSpPr>
          <p:nvPr>
            <p:ph type="title"/>
          </p:nvPr>
        </p:nvSpPr>
        <p:spPr/>
        <p:txBody>
          <a:bodyPr/>
          <a:lstStyle/>
          <a:p>
            <a:r>
              <a:rPr lang="en-US" dirty="0" smtClean="0"/>
              <a:t>Recommendation</a:t>
            </a:r>
            <a:endParaRPr lang="en-US" dirty="0"/>
          </a:p>
        </p:txBody>
      </p:sp>
      <p:sp>
        <p:nvSpPr>
          <p:cNvPr id="3" name="Content Placeholder 2"/>
          <p:cNvSpPr>
            <a:spLocks noGrp="1"/>
          </p:cNvSpPr>
          <p:nvPr>
            <p:ph idx="1"/>
          </p:nvPr>
        </p:nvSpPr>
        <p:spPr/>
        <p:txBody>
          <a:bodyPr/>
          <a:lstStyle/>
          <a:p>
            <a:pPr marL="457200" lvl="1" indent="0">
              <a:buNone/>
            </a:pPr>
            <a:endParaRPr lang="en-US" dirty="0" smtClean="0"/>
          </a:p>
          <a:p>
            <a:pPr lvl="1"/>
            <a:endParaRPr lang="en-US" dirty="0"/>
          </a:p>
        </p:txBody>
      </p:sp>
      <p:pic>
        <p:nvPicPr>
          <p:cNvPr id="4" name="Picture 3"/>
          <p:cNvPicPr>
            <a:picLocks noChangeAspect="1"/>
          </p:cNvPicPr>
          <p:nvPr/>
        </p:nvPicPr>
        <p:blipFill>
          <a:blip r:embed="rId3"/>
          <a:stretch>
            <a:fillRect/>
          </a:stretch>
        </p:blipFill>
        <p:spPr>
          <a:xfrm>
            <a:off x="2329462" y="-15211"/>
            <a:ext cx="7533076" cy="6888423"/>
          </a:xfrm>
          <a:prstGeom prst="rect">
            <a:avLst/>
          </a:prstGeom>
        </p:spPr>
      </p:pic>
    </p:spTree>
    <p:extLst>
      <p:ext uri="{BB962C8B-B14F-4D97-AF65-F5344CB8AC3E}">
        <p14:creationId xmlns:p14="http://schemas.microsoft.com/office/powerpoint/2010/main" val="25519567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5409" y="1044560"/>
            <a:ext cx="10820400" cy="5813440"/>
          </a:xfrm>
        </p:spPr>
        <p:txBody>
          <a:bodyPr>
            <a:normAutofit lnSpcReduction="10000"/>
          </a:bodyPr>
          <a:lstStyle/>
          <a:p>
            <a:pPr marL="0" indent="0" algn="ctr">
              <a:buNone/>
            </a:pPr>
            <a:r>
              <a:rPr lang="en-US" dirty="0"/>
              <a:t>Works Cited</a:t>
            </a:r>
          </a:p>
          <a:p>
            <a:r>
              <a:rPr lang="en-US" dirty="0"/>
              <a:t>"</a:t>
            </a:r>
            <a:r>
              <a:rPr lang="en-US" dirty="0" err="1"/>
              <a:t>Breakroom</a:t>
            </a:r>
            <a:r>
              <a:rPr lang="en-US" dirty="0"/>
              <a:t>." </a:t>
            </a:r>
            <a:r>
              <a:rPr lang="en-US" dirty="0" err="1"/>
              <a:t>N.p</a:t>
            </a:r>
            <a:r>
              <a:rPr lang="en-US" dirty="0"/>
              <a:t>., </a:t>
            </a:r>
            <a:r>
              <a:rPr lang="en-US" dirty="0" err="1"/>
              <a:t>n.d.</a:t>
            </a:r>
            <a:r>
              <a:rPr lang="en-US" dirty="0"/>
              <a:t> Web. 05 Jan. 2015.</a:t>
            </a:r>
          </a:p>
          <a:p>
            <a:r>
              <a:rPr lang="en-US" dirty="0"/>
              <a:t>"</a:t>
            </a:r>
            <a:r>
              <a:rPr lang="en-US" dirty="0" err="1"/>
              <a:t>Earning+trust</a:t>
            </a:r>
            <a:r>
              <a:rPr lang="en-US" dirty="0"/>
              <a:t> - Google Search." </a:t>
            </a:r>
            <a:r>
              <a:rPr lang="en-US" i="1" dirty="0" err="1"/>
              <a:t>Earning+trust</a:t>
            </a:r>
            <a:r>
              <a:rPr lang="en-US" i="1" dirty="0"/>
              <a:t> - Google Search</a:t>
            </a:r>
            <a:r>
              <a:rPr lang="en-US" dirty="0"/>
              <a:t>. </a:t>
            </a:r>
            <a:r>
              <a:rPr lang="en-US" dirty="0" err="1"/>
              <a:t>N.p</a:t>
            </a:r>
            <a:r>
              <a:rPr lang="en-US" dirty="0"/>
              <a:t>., </a:t>
            </a:r>
            <a:r>
              <a:rPr lang="en-US" dirty="0" err="1"/>
              <a:t>n.d.</a:t>
            </a:r>
            <a:r>
              <a:rPr lang="en-US" dirty="0"/>
              <a:t> Web. 04 Jan. 2015.</a:t>
            </a:r>
          </a:p>
          <a:p>
            <a:r>
              <a:rPr lang="en-US" dirty="0"/>
              <a:t>"Freedom." </a:t>
            </a:r>
            <a:r>
              <a:rPr lang="en-US" i="1" dirty="0" err="1"/>
              <a:t>Alianza</a:t>
            </a:r>
            <a:r>
              <a:rPr lang="en-US" dirty="0"/>
              <a:t>. </a:t>
            </a:r>
            <a:r>
              <a:rPr lang="en-US" dirty="0" err="1"/>
              <a:t>N.p</a:t>
            </a:r>
            <a:r>
              <a:rPr lang="en-US" dirty="0"/>
              <a:t>., </a:t>
            </a:r>
            <a:r>
              <a:rPr lang="en-US" dirty="0" err="1"/>
              <a:t>n.d.</a:t>
            </a:r>
            <a:r>
              <a:rPr lang="en-US" dirty="0"/>
              <a:t> Web. 05 Jan. 2015.</a:t>
            </a:r>
          </a:p>
          <a:p>
            <a:r>
              <a:rPr lang="en-US" dirty="0"/>
              <a:t>Harris, William, Ph.D. Craig </a:t>
            </a:r>
            <a:r>
              <a:rPr lang="en-US" dirty="0" err="1"/>
              <a:t>Freudenrich</a:t>
            </a:r>
            <a:r>
              <a:rPr lang="en-US" dirty="0"/>
              <a:t>, and John Fuller. </a:t>
            </a:r>
            <a:r>
              <a:rPr lang="en-US" i="1" dirty="0" err="1"/>
              <a:t>HowStuffWorks</a:t>
            </a:r>
            <a:r>
              <a:rPr lang="en-US" dirty="0"/>
              <a:t>. HowStuffWorks.com, </a:t>
            </a:r>
            <a:r>
              <a:rPr lang="en-US" dirty="0" err="1"/>
              <a:t>n.d.</a:t>
            </a:r>
            <a:r>
              <a:rPr lang="en-US" dirty="0"/>
              <a:t> Web. 04 Jan. 2015.</a:t>
            </a:r>
          </a:p>
          <a:p>
            <a:r>
              <a:rPr lang="en-US" dirty="0"/>
              <a:t>"Joelle Charbonneau's YA Novel The Testing Movie Rights Picked Up By Paramount." </a:t>
            </a:r>
            <a:r>
              <a:rPr lang="en-US" i="1" dirty="0"/>
              <a:t>- CINEMABLEND</a:t>
            </a:r>
            <a:r>
              <a:rPr lang="en-US" dirty="0"/>
              <a:t>. </a:t>
            </a:r>
            <a:r>
              <a:rPr lang="en-US" dirty="0" err="1"/>
              <a:t>N.p</a:t>
            </a:r>
            <a:r>
              <a:rPr lang="en-US" dirty="0"/>
              <a:t>., 06 June 2013. Web. 05 Jan. 2015.</a:t>
            </a:r>
          </a:p>
          <a:p>
            <a:r>
              <a:rPr lang="en-US" dirty="0"/>
              <a:t>"Let's Talk About TRUST." </a:t>
            </a:r>
            <a:r>
              <a:rPr lang="en-US" i="1" dirty="0" err="1"/>
              <a:t>GameSpot</a:t>
            </a:r>
            <a:r>
              <a:rPr lang="en-US" dirty="0"/>
              <a:t>. </a:t>
            </a:r>
            <a:r>
              <a:rPr lang="en-US" dirty="0" err="1"/>
              <a:t>N.p</a:t>
            </a:r>
            <a:r>
              <a:rPr lang="en-US" dirty="0"/>
              <a:t>., </a:t>
            </a:r>
            <a:r>
              <a:rPr lang="en-US" dirty="0" err="1"/>
              <a:t>n.d.</a:t>
            </a:r>
            <a:r>
              <a:rPr lang="en-US" dirty="0"/>
              <a:t> Web. 05 Jan. 2015.</a:t>
            </a:r>
          </a:p>
          <a:p>
            <a:r>
              <a:rPr lang="en-US" i="1" dirty="0"/>
              <a:t>The Moral</a:t>
            </a:r>
            <a:r>
              <a:rPr lang="en-US" dirty="0"/>
              <a:t>. TheMoral.ca, </a:t>
            </a:r>
            <a:r>
              <a:rPr lang="en-US" dirty="0" err="1"/>
              <a:t>n.d.</a:t>
            </a:r>
            <a:r>
              <a:rPr lang="en-US" dirty="0"/>
              <a:t> Web. 4 Jan. 2015.</a:t>
            </a:r>
          </a:p>
          <a:p>
            <a:r>
              <a:rPr lang="en-US" dirty="0"/>
              <a:t>"O ECOTEXTILES." </a:t>
            </a:r>
            <a:r>
              <a:rPr lang="en-US" i="1" dirty="0"/>
              <a:t>O ECOTEXTILES</a:t>
            </a:r>
            <a:r>
              <a:rPr lang="en-US" dirty="0"/>
              <a:t>. </a:t>
            </a:r>
            <a:r>
              <a:rPr lang="en-US" dirty="0" err="1"/>
              <a:t>N.p</a:t>
            </a:r>
            <a:r>
              <a:rPr lang="en-US" dirty="0"/>
              <a:t>., </a:t>
            </a:r>
            <a:r>
              <a:rPr lang="en-US" dirty="0" err="1"/>
              <a:t>n.d.</a:t>
            </a:r>
            <a:r>
              <a:rPr lang="en-US" dirty="0"/>
              <a:t> Web. 01 Jan. 2015.</a:t>
            </a:r>
          </a:p>
          <a:p>
            <a:r>
              <a:rPr lang="en-US" dirty="0"/>
              <a:t>"Perception and What We “See”." </a:t>
            </a:r>
            <a:r>
              <a:rPr lang="en-US" i="1" dirty="0"/>
              <a:t>The Sports Doc Chalk Talk</a:t>
            </a:r>
            <a:r>
              <a:rPr lang="en-US" dirty="0"/>
              <a:t>. </a:t>
            </a:r>
            <a:r>
              <a:rPr lang="en-US" dirty="0" err="1"/>
              <a:t>N.p</a:t>
            </a:r>
            <a:r>
              <a:rPr lang="en-US" dirty="0"/>
              <a:t>., </a:t>
            </a:r>
            <a:r>
              <a:rPr lang="en-US" dirty="0" err="1"/>
              <a:t>n.d.</a:t>
            </a:r>
            <a:r>
              <a:rPr lang="en-US" dirty="0"/>
              <a:t> Web. 05 Jan. 2015.</a:t>
            </a:r>
          </a:p>
          <a:p>
            <a:r>
              <a:rPr lang="en-US" dirty="0"/>
              <a:t>"Recommendation." </a:t>
            </a:r>
            <a:r>
              <a:rPr lang="en-US" i="1" dirty="0"/>
              <a:t>10 Tips for Requesting an Academic Letter of Recommendation</a:t>
            </a:r>
            <a:r>
              <a:rPr lang="en-US" dirty="0"/>
              <a:t>. </a:t>
            </a:r>
            <a:r>
              <a:rPr lang="en-US" dirty="0" err="1"/>
              <a:t>N.p</a:t>
            </a:r>
            <a:r>
              <a:rPr lang="en-US" dirty="0"/>
              <a:t>., </a:t>
            </a:r>
            <a:r>
              <a:rPr lang="en-US" dirty="0" err="1"/>
              <a:t>n.d.</a:t>
            </a:r>
            <a:r>
              <a:rPr lang="en-US" dirty="0"/>
              <a:t> Web. 05 Jan. 2015.</a:t>
            </a:r>
          </a:p>
          <a:p>
            <a:endParaRPr lang="en-US" dirty="0"/>
          </a:p>
        </p:txBody>
      </p:sp>
    </p:spTree>
    <p:extLst>
      <p:ext uri="{BB962C8B-B14F-4D97-AF65-F5344CB8AC3E}">
        <p14:creationId xmlns:p14="http://schemas.microsoft.com/office/powerpoint/2010/main" val="28812771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normAutofit/>
          </a:bodyPr>
          <a:lstStyle/>
          <a:p>
            <a:r>
              <a:rPr lang="en-US" sz="2400" b="1" dirty="0" smtClean="0">
                <a:effectLst>
                  <a:outerShdw blurRad="38100" dist="38100" dir="2700000" algn="tl">
                    <a:srgbClr val="000000">
                      <a:alpha val="43137"/>
                    </a:srgbClr>
                  </a:outerShdw>
                </a:effectLst>
              </a:rPr>
              <a:t>Setting</a:t>
            </a:r>
          </a:p>
          <a:p>
            <a:r>
              <a:rPr lang="en-US" sz="2400" b="1" dirty="0" smtClean="0">
                <a:effectLst>
                  <a:outerShdw blurRad="38100" dist="38100" dir="2700000" algn="tl">
                    <a:srgbClr val="000000">
                      <a:alpha val="43137"/>
                    </a:srgbClr>
                  </a:outerShdw>
                </a:effectLst>
              </a:rPr>
              <a:t>Plot</a:t>
            </a:r>
          </a:p>
          <a:p>
            <a:r>
              <a:rPr lang="en-US" sz="2400" b="1" dirty="0" smtClean="0">
                <a:effectLst>
                  <a:outerShdw blurRad="38100" dist="38100" dir="2700000" algn="tl">
                    <a:srgbClr val="000000">
                      <a:alpha val="43137"/>
                    </a:srgbClr>
                  </a:outerShdw>
                </a:effectLst>
              </a:rPr>
              <a:t>Themes</a:t>
            </a:r>
          </a:p>
          <a:p>
            <a:r>
              <a:rPr lang="en-US" sz="2400" b="1" dirty="0" smtClean="0">
                <a:effectLst>
                  <a:outerShdw blurRad="38100" dist="38100" dir="2700000" algn="tl">
                    <a:srgbClr val="000000">
                      <a:alpha val="43137"/>
                    </a:srgbClr>
                  </a:outerShdw>
                </a:effectLst>
              </a:rPr>
              <a:t>Recommendation</a:t>
            </a:r>
            <a:endParaRPr lang="en-US"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99587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12192000" cy="8006687"/>
          </a:xfrm>
          <a:prstGeom prst="rect">
            <a:avLst/>
          </a:prstGeom>
        </p:spPr>
      </p:pic>
      <p:sp>
        <p:nvSpPr>
          <p:cNvPr id="2" name="Title 1"/>
          <p:cNvSpPr>
            <a:spLocks noGrp="1"/>
          </p:cNvSpPr>
          <p:nvPr>
            <p:ph type="title"/>
          </p:nvPr>
        </p:nvSpPr>
        <p:spPr/>
        <p:txBody>
          <a:bodyPr>
            <a:normAutofit/>
          </a:bodyPr>
          <a:lstStyle/>
          <a:p>
            <a:r>
              <a:rPr lang="en-US" sz="6000" b="1" cap="none" dirty="0" smtClean="0">
                <a:effectLst>
                  <a:outerShdw blurRad="38100" dist="38100" dir="2700000" algn="tl">
                    <a:srgbClr val="000000">
                      <a:alpha val="43137"/>
                    </a:srgbClr>
                  </a:outerShdw>
                </a:effectLst>
              </a:rPr>
              <a:t>Setting</a:t>
            </a:r>
            <a:endParaRPr lang="en-US" sz="6000" b="1" cap="none"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sz="2400" b="1" dirty="0" smtClean="0">
                <a:ln>
                  <a:solidFill>
                    <a:schemeClr val="tx1"/>
                  </a:solidFill>
                </a:ln>
                <a:effectLst>
                  <a:outerShdw blurRad="38100" dist="38100" dir="2700000" algn="tl">
                    <a:srgbClr val="000000">
                      <a:alpha val="43137"/>
                    </a:srgbClr>
                  </a:outerShdw>
                </a:effectLst>
              </a:rPr>
              <a:t>Post war</a:t>
            </a:r>
          </a:p>
          <a:p>
            <a:r>
              <a:rPr lang="en-US" sz="2400" b="1" dirty="0" smtClean="0">
                <a:ln>
                  <a:solidFill>
                    <a:schemeClr val="tx1"/>
                  </a:solidFill>
                </a:ln>
                <a:effectLst>
                  <a:outerShdw blurRad="38100" dist="38100" dir="2700000" algn="tl">
                    <a:srgbClr val="000000">
                      <a:alpha val="43137"/>
                    </a:srgbClr>
                  </a:outerShdw>
                </a:effectLst>
              </a:rPr>
              <a:t>Dystopian Future</a:t>
            </a:r>
          </a:p>
          <a:p>
            <a:r>
              <a:rPr lang="en-US" sz="2400" b="1" dirty="0" smtClean="0">
                <a:ln>
                  <a:solidFill>
                    <a:schemeClr val="tx1"/>
                  </a:solidFill>
                </a:ln>
                <a:effectLst>
                  <a:outerShdw blurRad="38100" dist="38100" dir="2700000" algn="tl">
                    <a:srgbClr val="000000">
                      <a:alpha val="43137"/>
                    </a:srgbClr>
                  </a:outerShdw>
                </a:effectLst>
              </a:rPr>
              <a:t>In the great lakes area </a:t>
            </a:r>
          </a:p>
          <a:p>
            <a:r>
              <a:rPr lang="en-US" sz="2400" b="1" dirty="0" smtClean="0">
                <a:ln>
                  <a:solidFill>
                    <a:schemeClr val="tx1"/>
                  </a:solidFill>
                </a:ln>
                <a:effectLst>
                  <a:outerShdw blurRad="38100" dist="38100" dir="2700000" algn="tl">
                    <a:srgbClr val="000000">
                      <a:alpha val="43137"/>
                    </a:srgbClr>
                  </a:outerShdw>
                </a:effectLst>
              </a:rPr>
              <a:t>And Chicago and surrounding area</a:t>
            </a:r>
          </a:p>
          <a:p>
            <a:endParaRPr lang="en-US" sz="3200" b="1" dirty="0" smtClean="0"/>
          </a:p>
          <a:p>
            <a:endParaRPr lang="en-US" sz="3200" b="1" dirty="0"/>
          </a:p>
        </p:txBody>
      </p:sp>
    </p:spTree>
    <p:extLst>
      <p:ext uri="{BB962C8B-B14F-4D97-AF65-F5344CB8AC3E}">
        <p14:creationId xmlns:p14="http://schemas.microsoft.com/office/powerpoint/2010/main" val="27255110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632463" y="0"/>
            <a:ext cx="13751726" cy="6875863"/>
          </a:xfrm>
          <a:prstGeom prst="rect">
            <a:avLst/>
          </a:prstGeom>
        </p:spPr>
      </p:pic>
      <p:sp>
        <p:nvSpPr>
          <p:cNvPr id="2" name="Title 1"/>
          <p:cNvSpPr>
            <a:spLocks noGrp="1"/>
          </p:cNvSpPr>
          <p:nvPr>
            <p:ph type="title"/>
          </p:nvPr>
        </p:nvSpPr>
        <p:spPr>
          <a:xfrm>
            <a:off x="685800" y="764373"/>
            <a:ext cx="10820399" cy="1293028"/>
          </a:xfrm>
        </p:spPr>
        <p:txBody>
          <a:bodyPr>
            <a:normAutofit/>
          </a:bodyPr>
          <a:lstStyle/>
          <a:p>
            <a:pPr algn="l"/>
            <a:r>
              <a:rPr lang="en-US" sz="6000" b="1" dirty="0" smtClean="0">
                <a:effectLst>
                  <a:outerShdw blurRad="38100" dist="38100" dir="2700000" algn="tl">
                    <a:srgbClr val="000000">
                      <a:alpha val="43137"/>
                    </a:srgbClr>
                  </a:outerShdw>
                </a:effectLst>
              </a:rPr>
              <a:t>Plot</a:t>
            </a:r>
            <a:endParaRPr lang="en-US" sz="6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587194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atic1.gamespot.com/uploads/original/1545/15457899/2708153-trus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7048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0508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6027" y="-135082"/>
            <a:ext cx="12770428" cy="699308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tx1"/>
                </a:solidFill>
              </a:ln>
              <a:solidFill>
                <a:schemeClr val="tx1"/>
              </a:solidFill>
            </a:endParaRPr>
          </a:p>
        </p:txBody>
      </p:sp>
      <p:pic>
        <p:nvPicPr>
          <p:cNvPr id="4" name="Picture 3"/>
          <p:cNvPicPr>
            <a:picLocks noChangeAspect="1"/>
          </p:cNvPicPr>
          <p:nvPr/>
        </p:nvPicPr>
        <p:blipFill>
          <a:blip r:embed="rId3"/>
          <a:stretch>
            <a:fillRect/>
          </a:stretch>
        </p:blipFill>
        <p:spPr>
          <a:xfrm>
            <a:off x="3342604" y="2291413"/>
            <a:ext cx="5506793" cy="2275175"/>
          </a:xfrm>
          <a:prstGeom prst="rect">
            <a:avLst/>
          </a:prstGeom>
        </p:spPr>
      </p:pic>
      <p:sp>
        <p:nvSpPr>
          <p:cNvPr id="2" name="Title 1"/>
          <p:cNvSpPr>
            <a:spLocks noGrp="1"/>
          </p:cNvSpPr>
          <p:nvPr>
            <p:ph type="title"/>
          </p:nvPr>
        </p:nvSpPr>
        <p:spPr>
          <a:xfrm>
            <a:off x="-426027" y="764373"/>
            <a:ext cx="12770428" cy="1293028"/>
          </a:xfrm>
          <a:noFill/>
          <a:ln>
            <a:noFill/>
          </a:ln>
        </p:spPr>
        <p:style>
          <a:lnRef idx="2">
            <a:schemeClr val="dk1">
              <a:shade val="50000"/>
            </a:schemeClr>
          </a:lnRef>
          <a:fillRef idx="1">
            <a:schemeClr val="dk1"/>
          </a:fillRef>
          <a:effectRef idx="0">
            <a:schemeClr val="dk1"/>
          </a:effectRef>
          <a:fontRef idx="minor">
            <a:schemeClr val="lt1"/>
          </a:fontRef>
        </p:style>
        <p:txBody>
          <a:bodyPr/>
          <a:lstStyle/>
          <a:p>
            <a:pPr algn="ctr"/>
            <a:r>
              <a:rPr lang="en-US" dirty="0" smtClean="0">
                <a:solidFill>
                  <a:schemeClr val="bg1"/>
                </a:solidFill>
              </a:rPr>
              <a:t>Perception</a:t>
            </a:r>
            <a:endParaRPr lang="en-US" dirty="0">
              <a:solidFill>
                <a:schemeClr val="bg1"/>
              </a:solidFill>
            </a:endParaRPr>
          </a:p>
        </p:txBody>
      </p:sp>
    </p:spTree>
    <p:extLst>
      <p:ext uri="{BB962C8B-B14F-4D97-AF65-F5344CB8AC3E}">
        <p14:creationId xmlns:p14="http://schemas.microsoft.com/office/powerpoint/2010/main" val="21247919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110837" y="0"/>
            <a:ext cx="12302837" cy="7505837"/>
          </a:xfrm>
          <a:prstGeom prst="rect">
            <a:avLst/>
          </a:prstGeom>
        </p:spPr>
      </p:pic>
    </p:spTree>
    <p:extLst>
      <p:ext uri="{BB962C8B-B14F-4D97-AF65-F5344CB8AC3E}">
        <p14:creationId xmlns:p14="http://schemas.microsoft.com/office/powerpoint/2010/main" val="16600944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0" y="-375185"/>
            <a:ext cx="12192000" cy="7608370"/>
          </a:xfrm>
          <a:prstGeom prst="rect">
            <a:avLst/>
          </a:prstGeom>
        </p:spPr>
      </p:pic>
    </p:spTree>
    <p:extLst>
      <p:ext uri="{BB962C8B-B14F-4D97-AF65-F5344CB8AC3E}">
        <p14:creationId xmlns:p14="http://schemas.microsoft.com/office/powerpoint/2010/main" val="4321480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Themes</a:t>
            </a:r>
            <a:endParaRPr lang="en-US" dirty="0"/>
          </a:p>
        </p:txBody>
      </p:sp>
      <p:sp>
        <p:nvSpPr>
          <p:cNvPr id="3" name="Content Placeholder 2"/>
          <p:cNvSpPr>
            <a:spLocks noGrp="1"/>
          </p:cNvSpPr>
          <p:nvPr>
            <p:ph idx="1"/>
          </p:nvPr>
        </p:nvSpPr>
        <p:spPr/>
        <p:txBody>
          <a:bodyPr>
            <a:normAutofit/>
          </a:bodyPr>
          <a:lstStyle/>
          <a:p>
            <a:r>
              <a:rPr lang="en-US" dirty="0" smtClean="0"/>
              <a:t>Freedom</a:t>
            </a:r>
          </a:p>
          <a:p>
            <a:pPr lvl="1"/>
            <a:endParaRPr lang="en-US" dirty="0" smtClean="0"/>
          </a:p>
          <a:p>
            <a:pPr marL="0" indent="0">
              <a:buNone/>
            </a:pPr>
            <a:endParaRPr lang="en-US" dirty="0"/>
          </a:p>
        </p:txBody>
      </p:sp>
      <p:pic>
        <p:nvPicPr>
          <p:cNvPr id="5" name="Picture 4"/>
          <p:cNvPicPr>
            <a:picLocks noChangeAspect="1"/>
          </p:cNvPicPr>
          <p:nvPr/>
        </p:nvPicPr>
        <p:blipFill>
          <a:blip r:embed="rId3"/>
          <a:stretch>
            <a:fillRect/>
          </a:stretch>
        </p:blipFill>
        <p:spPr>
          <a:xfrm>
            <a:off x="0" y="-641586"/>
            <a:ext cx="12192000" cy="8141173"/>
          </a:xfrm>
          <a:prstGeom prst="rect">
            <a:avLst/>
          </a:prstGeom>
        </p:spPr>
      </p:pic>
    </p:spTree>
    <p:extLst>
      <p:ext uri="{BB962C8B-B14F-4D97-AF65-F5344CB8AC3E}">
        <p14:creationId xmlns:p14="http://schemas.microsoft.com/office/powerpoint/2010/main" val="18961287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TM04033937[[fn=Vapor Trail]]</Template>
  <TotalTime>182</TotalTime>
  <Words>470</Words>
  <Application>Microsoft Office PowerPoint</Application>
  <PresentationFormat>Widescreen</PresentationFormat>
  <Paragraphs>91</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Century Gothic</vt:lpstr>
      <vt:lpstr>Vapor Trail</vt:lpstr>
      <vt:lpstr>PowerPoint Presentation</vt:lpstr>
      <vt:lpstr>Overview</vt:lpstr>
      <vt:lpstr>Setting</vt:lpstr>
      <vt:lpstr>Plot</vt:lpstr>
      <vt:lpstr>PowerPoint Presentation</vt:lpstr>
      <vt:lpstr>Perception</vt:lpstr>
      <vt:lpstr>PowerPoint Presentation</vt:lpstr>
      <vt:lpstr>PowerPoint Presentation</vt:lpstr>
      <vt:lpstr>Themes</vt:lpstr>
      <vt:lpstr>Recommendation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 Champagne</dc:creator>
  <cp:lastModifiedBy>Adam Champagne</cp:lastModifiedBy>
  <cp:revision>21</cp:revision>
  <cp:lastPrinted>2015-01-06T03:28:54Z</cp:lastPrinted>
  <dcterms:created xsi:type="dcterms:W3CDTF">2015-01-06T00:42:26Z</dcterms:created>
  <dcterms:modified xsi:type="dcterms:W3CDTF">2015-01-06T14:42:17Z</dcterms:modified>
</cp:coreProperties>
</file>